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4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4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6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0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4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2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9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F2AD2-1809-41EE-B2D6-C0F4B9B9F12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CE75-15FD-4455-8E6F-64A56126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7463" y="2309132"/>
            <a:ext cx="10337074" cy="2239736"/>
          </a:xfrm>
          <a:solidFill>
            <a:srgbClr val="D6DCE5">
              <a:alpha val="23000"/>
            </a:srgb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latin typeface="ubuntu"/>
              </a:rPr>
              <a:t>Подобрать ПК по следующей классификации: компьютер для </a:t>
            </a:r>
            <a:r>
              <a:rPr lang="ru-RU" b="1" dirty="0" smtClean="0">
                <a:latin typeface="ubuntu"/>
              </a:rPr>
              <a:t>дизайнера</a:t>
            </a:r>
            <a:endParaRPr lang="en-US" b="1" dirty="0">
              <a:latin typeface="ubuntu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6376262"/>
            <a:ext cx="9144000" cy="386488"/>
          </a:xfrm>
        </p:spPr>
        <p:txBody>
          <a:bodyPr>
            <a:normAutofit lnSpcReduction="10000"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ubuntu"/>
              </a:rPr>
              <a:t>Низамов Максим</a:t>
            </a:r>
            <a:r>
              <a:rPr lang="en-US" b="1" dirty="0" smtClean="0">
                <a:solidFill>
                  <a:schemeClr val="bg1"/>
                </a:solidFill>
                <a:latin typeface="ubuntu"/>
              </a:rPr>
              <a:t>, </a:t>
            </a:r>
            <a:r>
              <a:rPr lang="ru-RU" b="1" dirty="0" smtClean="0">
                <a:solidFill>
                  <a:schemeClr val="bg1"/>
                </a:solidFill>
                <a:latin typeface="ubuntu"/>
              </a:rPr>
              <a:t>Добышев Иван</a:t>
            </a:r>
            <a:endParaRPr lang="en-US" b="1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971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817326" y="0"/>
            <a:ext cx="6374674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76124" y="87928"/>
            <a:ext cx="530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Корпус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AeroCool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CS-1103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6072943" y="795816"/>
            <a:ext cx="4524728" cy="1077219"/>
            <a:chOff x="661850" y="801189"/>
            <a:chExt cx="2489287" cy="573637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Типоразмер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корпуса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Standard-ATX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0" y="1178151"/>
              <a:ext cx="866197" cy="19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b="1" dirty="0" smtClean="0">
                  <a:solidFill>
                    <a:schemeClr val="bg1"/>
                  </a:solidFill>
                  <a:latin typeface="ubuntu"/>
                </a:rPr>
                <a:t>2 4</a:t>
              </a:r>
              <a:r>
                <a:rPr lang="ru-RU" b="1" dirty="0" smtClean="0">
                  <a:solidFill>
                    <a:schemeClr val="bg1"/>
                  </a:solidFill>
                  <a:latin typeface="ubuntu"/>
                </a:rPr>
                <a:t>99₽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6" r="55211"/>
          <a:stretch/>
        </p:blipFill>
        <p:spPr>
          <a:xfrm>
            <a:off x="-7175" y="0"/>
            <a:ext cx="5877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593407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798" y="87928"/>
            <a:ext cx="530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Кулер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DEEPCOOL 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GAMMAXX 300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55617" y="795816"/>
            <a:ext cx="4524728" cy="1077219"/>
            <a:chOff x="661850" y="801189"/>
            <a:chExt cx="2489287" cy="573637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Рассеиваемая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мощность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130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Вт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0" y="1178151"/>
              <a:ext cx="866197" cy="196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b="1" dirty="0">
                  <a:solidFill>
                    <a:schemeClr val="bg1"/>
                  </a:solidFill>
                  <a:latin typeface="ubuntu"/>
                </a:rPr>
                <a:t>1</a:t>
              </a:r>
              <a:r>
                <a:rPr lang="en-US" b="1" dirty="0" smtClean="0">
                  <a:solidFill>
                    <a:schemeClr val="bg1"/>
                  </a:solidFill>
                  <a:latin typeface="ubuntu"/>
                </a:rPr>
                <a:t> </a:t>
              </a:r>
              <a:r>
                <a:rPr lang="ru-RU" b="1" dirty="0">
                  <a:solidFill>
                    <a:schemeClr val="bg1"/>
                  </a:solidFill>
                  <a:latin typeface="ubuntu"/>
                </a:rPr>
                <a:t>2</a:t>
              </a:r>
              <a:r>
                <a:rPr lang="ru-RU" b="1" dirty="0" smtClean="0">
                  <a:solidFill>
                    <a:schemeClr val="bg1"/>
                  </a:solidFill>
                  <a:latin typeface="ubuntu"/>
                </a:rPr>
                <a:t>99₽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0"/>
            <a:ext cx="5925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53756"/>
            <a:ext cx="6483446" cy="641032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38227" y="0"/>
            <a:ext cx="535377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1407" y="145078"/>
            <a:ext cx="530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Монитор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Acer </a:t>
            </a:r>
            <a:r>
              <a:rPr lang="ru-RU" sz="2000" b="1" dirty="0" err="1">
                <a:solidFill>
                  <a:schemeClr val="bg1"/>
                </a:solidFill>
                <a:latin typeface="ubuntu"/>
              </a:rPr>
              <a:t>Nitro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 XV340CKPbmiipphzx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6838227" y="852966"/>
            <a:ext cx="2611408" cy="3415939"/>
            <a:chOff x="661850" y="801189"/>
            <a:chExt cx="1525754" cy="1680058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1525754" cy="18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Диагональ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экрана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34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"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2599" y="2299599"/>
              <a:ext cx="994834" cy="181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b="1" dirty="0" smtClean="0">
                  <a:solidFill>
                    <a:schemeClr val="bg1"/>
                  </a:solidFill>
                  <a:latin typeface="ubuntu"/>
                </a:rPr>
                <a:t>44 999</a:t>
              </a:r>
              <a:r>
                <a:rPr lang="ru-RU" b="1" dirty="0" smtClean="0">
                  <a:solidFill>
                    <a:schemeClr val="bg1"/>
                  </a:solidFill>
                  <a:latin typeface="ubuntu"/>
                </a:rPr>
                <a:t>₽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6838227" y="1375963"/>
            <a:ext cx="4430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Максимальное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разрешение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3440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x1440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38227" y="1871702"/>
            <a:ext cx="440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Технология изготовления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матрицы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IPS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838227" y="2367441"/>
            <a:ext cx="303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Соотношение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сторон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21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:9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38227" y="2863180"/>
            <a:ext cx="3312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Плотность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пикселей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10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9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ubuntu"/>
              </a:rPr>
              <a:t>ppi</a:t>
            </a:r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38227" y="3358919"/>
            <a:ext cx="5353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Частота при максимальном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разрешении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144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Гц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3159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-1" y="0"/>
            <a:ext cx="60293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730" y="116503"/>
            <a:ext cx="530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</a:rPr>
              <a:t>Клавиатура и мышь (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комплект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) </a:t>
            </a:r>
            <a:r>
              <a:rPr lang="ru-RU" sz="2000" dirty="0" smtClean="0">
                <a:solidFill>
                  <a:schemeClr val="bg1"/>
                </a:solidFill>
                <a:latin typeface="ubuntu"/>
              </a:rPr>
              <a:t>Logitech</a:t>
            </a:r>
            <a:r>
              <a:rPr lang="en-US" sz="2000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ubuntu"/>
              </a:rPr>
              <a:t>Slim Wireless Desktop MK470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730" y="142672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Цена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:</a:t>
            </a:r>
            <a:r>
              <a:rPr lang="en-US" b="1" dirty="0" smtClean="0">
                <a:solidFill>
                  <a:schemeClr val="bg1"/>
                </a:solidFill>
                <a:latin typeface="ubuntu"/>
              </a:rPr>
              <a:t>4 999</a:t>
            </a:r>
            <a:r>
              <a:rPr lang="ru-RU" b="1" dirty="0" smtClean="0">
                <a:solidFill>
                  <a:schemeClr val="bg1"/>
                </a:solidFill>
                <a:latin typeface="ubuntu"/>
              </a:rPr>
              <a:t>₽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77" y="1609724"/>
            <a:ext cx="6111123" cy="343852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12730" y="940892"/>
            <a:ext cx="3724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Тип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подключение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Беспроводной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838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6162675" y="0"/>
            <a:ext cx="60293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5406" y="116503"/>
            <a:ext cx="562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/>
              </a:rPr>
              <a:t>Графический 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планшет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Wacom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Intuos 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S Pro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5406" y="3798542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Цена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:</a:t>
            </a:r>
            <a:r>
              <a:rPr lang="en-US" b="1" dirty="0" smtClean="0">
                <a:solidFill>
                  <a:schemeClr val="bg1"/>
                </a:solidFill>
                <a:latin typeface="ubuntu"/>
              </a:rPr>
              <a:t>23 999</a:t>
            </a:r>
            <a:r>
              <a:rPr lang="ru-RU" b="1" dirty="0" smtClean="0">
                <a:solidFill>
                  <a:schemeClr val="bg1"/>
                </a:solidFill>
                <a:latin typeface="ubuntu"/>
              </a:rPr>
              <a:t>₽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375406" y="940892"/>
            <a:ext cx="245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Разрешение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5080 </a:t>
            </a:r>
            <a:r>
              <a:rPr lang="ru-RU" dirty="0" err="1">
                <a:solidFill>
                  <a:schemeClr val="bg1"/>
                </a:solidFill>
                <a:latin typeface="ubuntu"/>
              </a:rPr>
              <a:t>lpi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75406" y="1512422"/>
            <a:ext cx="2812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Количество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кнопок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6 </a:t>
            </a:r>
            <a:r>
              <a:rPr lang="ru-RU" dirty="0" err="1">
                <a:solidFill>
                  <a:schemeClr val="bg1"/>
                </a:solidFill>
                <a:latin typeface="ubuntu"/>
              </a:rPr>
              <a:t>шт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375406" y="2083952"/>
            <a:ext cx="23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Тип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пера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пассивное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75406" y="2655482"/>
            <a:ext cx="364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Угол наклона пера (градус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)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60°</a:t>
            </a:r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75406" y="3227012"/>
            <a:ext cx="474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Чувствительность к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нажатию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8192 уровня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4" y="516613"/>
            <a:ext cx="596527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6666" y="219075"/>
            <a:ext cx="379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ubuntu"/>
              </a:rPr>
              <a:t>Прикладное ПО</a:t>
            </a:r>
            <a:endParaRPr lang="en-US" sz="3600" b="1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5075" y="139065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ubuntu"/>
              </a:rPr>
              <a:t>OS Windows 10 Pro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404468" y="1390650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14 490 ₽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05075" y="2115949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Adobe Photoshop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05075" y="2841248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Adobe XD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05075" y="3566547"/>
            <a:ext cx="2050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Adobe </a:t>
            </a:r>
            <a:r>
              <a:rPr lang="ru-RU" sz="2000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Illustrator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079443" y="2857173"/>
            <a:ext cx="181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$54.99</a:t>
            </a:r>
            <a:r>
              <a:rPr lang="en-US" sz="2000" b="1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/</a:t>
            </a:r>
            <a:r>
              <a:rPr lang="ru-RU" sz="2000" b="1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месяц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05075" y="4291846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Figma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62505" y="4291846"/>
            <a:ext cx="1550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Бесплатно</a:t>
            </a:r>
            <a:endParaRPr lang="en-US" sz="2000" b="1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5075" y="5295900"/>
            <a:ext cx="926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ubuntu"/>
              </a:rPr>
              <a:t>Итого</a:t>
            </a:r>
            <a:r>
              <a:rPr lang="en-US" sz="2000" dirty="0" smtClean="0">
                <a:solidFill>
                  <a:schemeClr val="bg1"/>
                </a:solidFill>
                <a:latin typeface="ubuntu"/>
              </a:rPr>
              <a:t>:</a:t>
            </a:r>
            <a:endParaRPr lang="en-US" sz="2000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432006" y="5295900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199,177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₽</a:t>
            </a:r>
            <a:endParaRPr lang="en-US" sz="2000" dirty="0" smtClean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7501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8825" y="719159"/>
            <a:ext cx="1105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Первым делом нужно определить бюджет сборки и для каких задач она потребуется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.</a:t>
            </a:r>
            <a:endParaRPr lang="en-US" sz="2000" b="1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3" y="1223772"/>
            <a:ext cx="247114" cy="247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7527" y="1162663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Работа в программах для графического дизайна в компании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.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3" y="1593104"/>
            <a:ext cx="247114" cy="247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7527" y="1531995"/>
            <a:ext cx="558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Бюджет около 200 000 р с периферией и ОС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,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 ПО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.</a:t>
            </a:r>
            <a:r>
              <a:rPr lang="ru-RU" dirty="0" smtClean="0">
                <a:solidFill>
                  <a:schemeClr val="bg1"/>
                </a:solidFill>
                <a:latin typeface="ubuntu"/>
              </a:rPr>
              <a:t> 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825" y="2384733"/>
            <a:ext cx="8791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Критерии которым нужно следовать для подбора комплектующих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:</a:t>
            </a:r>
            <a:endParaRPr lang="en-US" sz="2000" b="1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9" y="2889942"/>
            <a:ext cx="247114" cy="24711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072853" y="2758749"/>
            <a:ext cx="351673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Соотношение цена = качество</a:t>
            </a:r>
            <a:r>
              <a:rPr lang="en-US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effectLst/>
              <a:latin typeface="ubuntu"/>
              <a:ea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9" y="3268249"/>
            <a:ext cx="247114" cy="24711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72853" y="3207140"/>
            <a:ext cx="33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  <a:latin typeface="ubuntu"/>
              </a:rPr>
              <a:t>Надежность и долговечность</a:t>
            </a:r>
            <a:r>
              <a:rPr lang="en-US" dirty="0">
                <a:solidFill>
                  <a:schemeClr val="bg1"/>
                </a:solidFill>
                <a:latin typeface="ubuntu"/>
              </a:rPr>
              <a:t>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9" y="3707665"/>
            <a:ext cx="247114" cy="24711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072853" y="3646556"/>
            <a:ext cx="569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  <a:latin typeface="ubuntu"/>
              </a:rPr>
              <a:t>Гибкость к изменению и улучшению конфигурации.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9" y="4138937"/>
            <a:ext cx="247114" cy="24711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075189" y="4085972"/>
            <a:ext cx="6760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  <a:latin typeface="ubuntu"/>
              </a:rPr>
              <a:t>«дружественность» ОС и ПО, обусловливающая возможность работы с ней пользователя без специальной профессиональной подготовки.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526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9"/>
          <a:stretch/>
        </p:blipFill>
        <p:spPr>
          <a:xfrm>
            <a:off x="0" y="4353"/>
            <a:ext cx="12192000" cy="685364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0"/>
            <a:ext cx="642737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551" y="235132"/>
            <a:ext cx="6092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В свою сборку мы выбрали процессор 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Intel Core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i7-11700F со следующими характеристиками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: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 </a:t>
            </a:r>
            <a:endParaRPr lang="en-US" sz="2000" b="1" dirty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334551" y="1304981"/>
            <a:ext cx="6092822" cy="2749416"/>
            <a:chOff x="661851" y="801189"/>
            <a:chExt cx="6092822" cy="2661286"/>
          </a:xfrm>
        </p:grpSpPr>
        <p:sp>
          <p:nvSpPr>
            <p:cNvPr id="5" name="TextBox 4"/>
            <p:cNvSpPr txBox="1"/>
            <p:nvPr/>
          </p:nvSpPr>
          <p:spPr>
            <a:xfrm>
              <a:off x="661851" y="801189"/>
              <a:ext cx="2002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Сокет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dirty="0">
                  <a:solidFill>
                    <a:schemeClr val="bg1"/>
                  </a:solidFill>
                  <a:latin typeface="ubuntu"/>
                </a:rPr>
                <a:t>LGA 1200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36915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  <a:ea typeface="Calibri" panose="020F0502020204030204" pitchFamily="34" charset="0"/>
                </a:rPr>
                <a:t>Частота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  <a:ea typeface="Calibri" panose="020F0502020204030204" pitchFamily="34" charset="0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2.5 ГГц / 4.9 </a:t>
              </a:r>
              <a:r>
                <a:rPr lang="en-US" dirty="0">
                  <a:solidFill>
                    <a:schemeClr val="bg1"/>
                  </a:solidFill>
                  <a:latin typeface="ubuntu"/>
                </a:rPr>
                <a:t>TurboBoost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1" y="1559278"/>
              <a:ext cx="3491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  <a:ea typeface="Calibri" panose="020F0502020204030204" pitchFamily="34" charset="0"/>
                </a:rPr>
                <a:t>Число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  <a:ea typeface="Calibri" panose="020F0502020204030204" pitchFamily="34" charset="0"/>
                </a:rPr>
                <a:t>ядер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  <a:ea typeface="Calibri" panose="020F0502020204030204" pitchFamily="34" charset="0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8 ядер / 16 потока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1" y="3093143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28 999 ₽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61851" y="1943465"/>
              <a:ext cx="60928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Максимальная частота оперативной 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3200 МГц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61851" y="2709917"/>
              <a:ext cx="13972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TDP: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65 Вт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61851" y="2326691"/>
              <a:ext cx="2624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Количество каналов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2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3048" r="3648"/>
          <a:stretch/>
        </p:blipFill>
        <p:spPr>
          <a:xfrm>
            <a:off x="0" y="-1"/>
            <a:ext cx="6205509" cy="685800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764627" y="0"/>
            <a:ext cx="642737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5081" y="122763"/>
            <a:ext cx="609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</a:rPr>
              <a:t>Материнская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плата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ASUS PRIME B560-PLUS</a:t>
            </a:r>
            <a:endParaRPr lang="en-US" sz="2000" b="1" dirty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5931902" y="725626"/>
            <a:ext cx="6185861" cy="3147748"/>
            <a:chOff x="661851" y="801189"/>
            <a:chExt cx="6185861" cy="3046850"/>
          </a:xfrm>
        </p:grpSpPr>
        <p:sp>
          <p:nvSpPr>
            <p:cNvPr id="5" name="TextBox 4"/>
            <p:cNvSpPr txBox="1"/>
            <p:nvPr/>
          </p:nvSpPr>
          <p:spPr>
            <a:xfrm>
              <a:off x="661851" y="801189"/>
              <a:ext cx="2202448" cy="357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Чипсет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dirty="0">
                  <a:solidFill>
                    <a:schemeClr val="bg1"/>
                  </a:solidFill>
                  <a:latin typeface="ubuntu"/>
                </a:rPr>
                <a:t>Intel B560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3666517" cy="357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Количество слотов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4 </a:t>
              </a:r>
              <a:r>
                <a:rPr lang="ru-RU" dirty="0" err="1" smtClean="0">
                  <a:solidFill>
                    <a:schemeClr val="bg1"/>
                  </a:solidFill>
                  <a:latin typeface="ubuntu"/>
                </a:rPr>
                <a:t>шт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1" y="1559278"/>
              <a:ext cx="3459601" cy="357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Количество каналов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2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1" y="3490546"/>
              <a:ext cx="1766830" cy="357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b="1" dirty="0">
                  <a:solidFill>
                    <a:schemeClr val="bg1"/>
                  </a:solidFill>
                  <a:latin typeface="ubuntu"/>
                </a:rPr>
                <a:t>10 999 ₽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61851" y="1943465"/>
              <a:ext cx="6185861" cy="357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Частота оперативной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2933 МГц</a:t>
              </a:r>
              <a:r>
                <a:rPr lang="en-US" dirty="0">
                  <a:solidFill>
                    <a:schemeClr val="bg1"/>
                  </a:solidFill>
                  <a:latin typeface="ubuntu"/>
                </a:rPr>
                <a:t>/ 4600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в разгоне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61851" y="2709917"/>
              <a:ext cx="3868110" cy="357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Основной разъем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питания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24-pin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61851" y="2326691"/>
              <a:ext cx="3231141" cy="357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Количество разъемов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M.2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2</a:t>
              </a:r>
              <a:endParaRPr lang="en-US" dirty="0">
                <a:solidFill>
                  <a:schemeClr val="bg1"/>
                </a:solidFill>
                <a:latin typeface="ubuntu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5931902" y="3100803"/>
            <a:ext cx="3868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Разъем питания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процессора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8 pin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056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9"/>
          <a:stretch/>
        </p:blipFill>
        <p:spPr>
          <a:xfrm>
            <a:off x="6204857" y="0"/>
            <a:ext cx="5987143" cy="6858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0"/>
            <a:ext cx="6427373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454" y="122763"/>
            <a:ext cx="609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Оперативная память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 A-Data XPG GAMMIX D20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67273" y="725625"/>
            <a:ext cx="4524729" cy="3984460"/>
            <a:chOff x="661850" y="801189"/>
            <a:chExt cx="2489287" cy="2121793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213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ubuntu"/>
                </a:rPr>
                <a:t>Объем </a:t>
              </a:r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16 </a:t>
              </a:r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гб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1329968" cy="21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Частота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sz="2000" dirty="0">
                  <a:solidFill>
                    <a:schemeClr val="bg1"/>
                  </a:solidFill>
                  <a:latin typeface="ubuntu"/>
                </a:rPr>
                <a:t>3200 МГц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1" y="1559278"/>
              <a:ext cx="1363409" cy="21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Тайминги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sz="2000" dirty="0">
                  <a:solidFill>
                    <a:schemeClr val="bg1"/>
                  </a:solidFill>
                  <a:latin typeface="ubuntu"/>
                </a:rPr>
                <a:t>16-20-20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1" y="2709917"/>
              <a:ext cx="1058591" cy="2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sz="2000" b="1" dirty="0" smtClean="0">
                  <a:solidFill>
                    <a:schemeClr val="bg1"/>
                  </a:solidFill>
                  <a:latin typeface="ubuntu"/>
                </a:rPr>
                <a:t>11 798 ₽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61851" y="1943465"/>
              <a:ext cx="1805979" cy="21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ubuntu"/>
                </a:rPr>
                <a:t>Кол-во модулей </a:t>
              </a:r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2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61851" y="2326691"/>
              <a:ext cx="1939180" cy="21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ubuntu"/>
                </a:rPr>
                <a:t>Общий объем </a:t>
              </a:r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32</a:t>
              </a:r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 гб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0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4" t="294" r="27288" b="-294"/>
          <a:stretch/>
        </p:blipFill>
        <p:spPr>
          <a:xfrm>
            <a:off x="0" y="-1"/>
            <a:ext cx="5770984" cy="687055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770984" y="0"/>
            <a:ext cx="6421016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5081" y="122763"/>
            <a:ext cx="6092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Видеокарта GIGABYTE </a:t>
            </a:r>
            <a:r>
              <a:rPr lang="ru-RU" sz="2000" b="1" dirty="0" err="1" smtClean="0">
                <a:solidFill>
                  <a:schemeClr val="bg1"/>
                </a:solidFill>
                <a:latin typeface="ubuntu"/>
              </a:rPr>
              <a:t>GeForce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GTX 1660 SUPER OC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5931900" y="830649"/>
            <a:ext cx="4524728" cy="4726689"/>
            <a:chOff x="661850" y="801189"/>
            <a:chExt cx="2489287" cy="2517042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Техпроцесс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12 </a:t>
              </a:r>
              <a:r>
                <a:rPr lang="ru-RU" dirty="0" err="1">
                  <a:solidFill>
                    <a:schemeClr val="bg1"/>
                  </a:solidFill>
                  <a:latin typeface="ubuntu"/>
                </a:rPr>
                <a:t>нм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1614221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Объем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видеопамяти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6 гб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1" y="1559278"/>
              <a:ext cx="1322737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Тип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GDDR6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2242" y="3105166"/>
              <a:ext cx="1066387" cy="2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sz="2000" b="1" dirty="0" smtClean="0">
                  <a:solidFill>
                    <a:schemeClr val="bg1"/>
                  </a:solidFill>
                  <a:latin typeface="ubuntu"/>
                </a:rPr>
                <a:t>37 499</a:t>
              </a:r>
              <a:r>
                <a:rPr lang="ru-RU" sz="2000" b="1" dirty="0" smtClean="0">
                  <a:solidFill>
                    <a:schemeClr val="bg1"/>
                  </a:solidFill>
                  <a:latin typeface="ubuntu"/>
                </a:rPr>
                <a:t>₽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61851" y="1943465"/>
              <a:ext cx="2198740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Разрядность шины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192 бит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61851" y="2326691"/>
              <a:ext cx="1522186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Макс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чистота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1830 МГц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5931900" y="4322168"/>
            <a:ext cx="4636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Разъемы дополнительного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питания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8-pin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9208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-6356" y="0"/>
            <a:ext cx="5626829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97" y="122763"/>
            <a:ext cx="609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SSD M2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ubuntu"/>
              </a:rPr>
              <a:t>A-</a:t>
            </a:r>
            <a:r>
              <a:rPr lang="ru-RU" sz="2000" dirty="0" err="1" smtClean="0">
                <a:solidFill>
                  <a:schemeClr val="bg1"/>
                </a:solidFill>
                <a:latin typeface="ubuntu"/>
              </a:rPr>
              <a:t>Data</a:t>
            </a:r>
            <a:r>
              <a:rPr lang="ru-RU" sz="2000" dirty="0" smtClean="0">
                <a:solidFill>
                  <a:schemeClr val="bg1"/>
                </a:solidFill>
                <a:latin typeface="ubuntu"/>
              </a:rPr>
              <a:t> Swordfish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60916" y="830649"/>
            <a:ext cx="4524728" cy="2521232"/>
            <a:chOff x="661850" y="801189"/>
            <a:chExt cx="2489287" cy="1342599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Объем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накопителя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250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гб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1512697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Чтение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1800 Мбайт/сек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1" y="1559278"/>
              <a:ext cx="1434737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Запись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900 Мбайт/сек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0" y="1930723"/>
              <a:ext cx="949095" cy="2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sz="2000" b="1" dirty="0" smtClean="0">
                  <a:solidFill>
                    <a:schemeClr val="bg1"/>
                  </a:solidFill>
                  <a:latin typeface="ubuntu"/>
                </a:rPr>
                <a:t>3</a:t>
              </a:r>
              <a:r>
                <a:rPr lang="ru-RU" sz="2000" b="1" dirty="0" smtClean="0">
                  <a:solidFill>
                    <a:schemeClr val="bg1"/>
                  </a:solidFill>
                  <a:latin typeface="ubuntu"/>
                </a:rPr>
                <a:t> 299₽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13461" r="14424" b="15831"/>
          <a:stretch/>
        </p:blipFill>
        <p:spPr>
          <a:xfrm>
            <a:off x="5620473" y="0"/>
            <a:ext cx="6571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817327" y="0"/>
            <a:ext cx="637467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76125" y="87928"/>
            <a:ext cx="530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ubuntu"/>
              </a:rPr>
              <a:t>Жесткий </a:t>
            </a:r>
            <a:r>
              <a:rPr lang="ru-RU" sz="2000" dirty="0" smtClean="0">
                <a:solidFill>
                  <a:schemeClr val="bg1"/>
                </a:solidFill>
                <a:latin typeface="ubuntu"/>
              </a:rPr>
              <a:t>диск</a:t>
            </a:r>
            <a:r>
              <a:rPr lang="en-US" sz="2000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ubuntu"/>
              </a:rPr>
              <a:t>Seagate</a:t>
            </a:r>
            <a:r>
              <a:rPr lang="en-US" sz="2000" dirty="0" smtClean="0">
                <a:solidFill>
                  <a:schemeClr val="bg1"/>
                </a:solidFill>
                <a:latin typeface="ubuntu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ubuntu"/>
              </a:rPr>
              <a:t>BarraCuda</a:t>
            </a:r>
            <a:endParaRPr lang="en-US" sz="2000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6072944" y="795814"/>
            <a:ext cx="4751811" cy="3366523"/>
            <a:chOff x="661850" y="801189"/>
            <a:chExt cx="2614217" cy="1792731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Объем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накопителя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1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тб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1" y="1170521"/>
              <a:ext cx="2614216" cy="344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Максимальная скорость передачи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данных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210 Мбайт/сек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61850" y="1672303"/>
              <a:ext cx="1667663" cy="196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ubuntu"/>
                </a:rPr>
                <a:t>Объем </a:t>
              </a:r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кэш-памяти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ru-RU" dirty="0">
                  <a:solidFill>
                    <a:schemeClr val="bg1"/>
                  </a:solidFill>
                  <a:latin typeface="ubuntu"/>
                </a:rPr>
                <a:t>64 МБ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0" y="2380855"/>
              <a:ext cx="949095" cy="2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sz="2000" b="1" dirty="0">
                  <a:solidFill>
                    <a:schemeClr val="bg1"/>
                  </a:solidFill>
                  <a:latin typeface="ubuntu"/>
                </a:rPr>
                <a:t>4</a:t>
              </a:r>
              <a:r>
                <a:rPr lang="ru-RU" sz="2000" b="1" dirty="0" smtClean="0">
                  <a:solidFill>
                    <a:schemeClr val="bg1"/>
                  </a:solidFill>
                  <a:latin typeface="ubuntu"/>
                </a:rPr>
                <a:t> 299₽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5" y="0"/>
            <a:ext cx="4272087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072944" y="3096942"/>
            <a:ext cx="497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Скорость вращения </a:t>
            </a:r>
            <a:r>
              <a:rPr lang="ru-RU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шпинделя</a:t>
            </a:r>
            <a:r>
              <a:rPr lang="en-US" dirty="0" smtClean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ubuntu"/>
              </a:rPr>
              <a:t>7200 об/мин</a:t>
            </a:r>
            <a:r>
              <a:rPr lang="ru-RU" dirty="0">
                <a:solidFill>
                  <a:schemeClr val="bg1"/>
                </a:solidFill>
                <a:latin typeface="ubuntu"/>
                <a:ea typeface="Calibri" panose="020F050202020403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7304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-508" r="24956" b="508"/>
          <a:stretch/>
        </p:blipFill>
        <p:spPr>
          <a:xfrm>
            <a:off x="5197094" y="0"/>
            <a:ext cx="6843720" cy="6858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0"/>
            <a:ext cx="637467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ubuntu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798" y="87928"/>
            <a:ext cx="530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ubuntu"/>
              </a:rPr>
              <a:t>Блок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питание </a:t>
            </a:r>
            <a:r>
              <a:rPr lang="en-US" sz="2000" b="1" dirty="0">
                <a:solidFill>
                  <a:schemeClr val="bg1"/>
                </a:solidFill>
                <a:latin typeface="ubuntu"/>
              </a:rPr>
              <a:t>be quiet</a:t>
            </a:r>
            <a:r>
              <a:rPr lang="en-US" sz="2000" b="1" dirty="0" smtClean="0">
                <a:solidFill>
                  <a:schemeClr val="bg1"/>
                </a:solidFill>
                <a:latin typeface="ubuntu"/>
              </a:rPr>
              <a:t>!</a:t>
            </a:r>
            <a:r>
              <a:rPr lang="ru-RU" sz="2000" b="1" dirty="0">
                <a:solidFill>
                  <a:schemeClr val="bg1"/>
                </a:solidFill>
                <a:latin typeface="ubuntu"/>
              </a:rPr>
              <a:t> Pure Power 11 </a:t>
            </a:r>
            <a:r>
              <a:rPr lang="ru-RU" sz="2000" b="1" dirty="0" smtClean="0">
                <a:solidFill>
                  <a:schemeClr val="bg1"/>
                </a:solidFill>
                <a:latin typeface="ubuntu"/>
              </a:rPr>
              <a:t>FM</a:t>
            </a:r>
            <a:endParaRPr lang="en-US" sz="2000" b="1" dirty="0" smtClean="0">
              <a:solidFill>
                <a:schemeClr val="bg1"/>
              </a:solidFill>
              <a:latin typeface="ubuntu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62861" y="795814"/>
            <a:ext cx="4844565" cy="4587123"/>
            <a:chOff x="610820" y="801189"/>
            <a:chExt cx="2665246" cy="2442721"/>
          </a:xfrm>
        </p:grpSpPr>
        <p:sp>
          <p:nvSpPr>
            <p:cNvPr id="5" name="TextBox 4"/>
            <p:cNvSpPr txBox="1"/>
            <p:nvPr/>
          </p:nvSpPr>
          <p:spPr>
            <a:xfrm>
              <a:off x="661850" y="801189"/>
              <a:ext cx="2489287" cy="196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Мощность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dirty="0">
                  <a:solidFill>
                    <a:schemeClr val="bg1"/>
                  </a:solidFill>
                  <a:latin typeface="ubuntu"/>
                </a:rPr>
                <a:t>750 Вт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61850" y="1243549"/>
              <a:ext cx="2614216" cy="196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Сертификат 80 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PLUS: Gold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10820" y="1686398"/>
              <a:ext cx="2392440" cy="21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  <a:latin typeface="ubuntu"/>
                </a:rPr>
                <a:t>Основной разъем питания </a:t>
              </a:r>
              <a:r>
                <a:rPr lang="en-US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20 + 4 pin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1850" y="3030845"/>
              <a:ext cx="949095" cy="2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ubuntu"/>
                </a:rPr>
                <a:t>Цена</a:t>
              </a:r>
              <a:r>
                <a:rPr lang="en-US" sz="2000" dirty="0" smtClean="0">
                  <a:solidFill>
                    <a:schemeClr val="bg1"/>
                  </a:solidFill>
                  <a:latin typeface="ubuntu"/>
                </a:rPr>
                <a:t>: </a:t>
              </a:r>
              <a:r>
                <a:rPr lang="en-US" sz="2000" b="1" dirty="0" smtClean="0">
                  <a:solidFill>
                    <a:schemeClr val="bg1"/>
                  </a:solidFill>
                  <a:latin typeface="ubuntu"/>
                </a:rPr>
                <a:t>9 9</a:t>
              </a:r>
              <a:r>
                <a:rPr lang="ru-RU" sz="2000" b="1" dirty="0" smtClean="0">
                  <a:solidFill>
                    <a:schemeClr val="bg1"/>
                  </a:solidFill>
                  <a:latin typeface="ubuntu"/>
                </a:rPr>
                <a:t>99₽</a:t>
              </a:r>
              <a:endParaRPr lang="en-US" sz="2000" dirty="0">
                <a:solidFill>
                  <a:schemeClr val="bg1"/>
                </a:solidFill>
                <a:latin typeface="ubuntu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62861" y="3320516"/>
            <a:ext cx="608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Разъемы для питания процессора (CPU)</a:t>
            </a:r>
            <a:r>
              <a:rPr lang="en-US" dirty="0" smtClean="0">
                <a:solidFill>
                  <a:schemeClr val="bg1"/>
                </a:solidFill>
                <a:latin typeface="ubuntu"/>
              </a:rPr>
              <a:t>: 8 pin, 4+4 pin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2861" y="4151672"/>
            <a:ext cx="477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ubuntu"/>
              </a:rPr>
              <a:t>Разъемы для питания видеокарты (PCI-E) </a:t>
            </a:r>
            <a:endParaRPr lang="en-US" dirty="0">
              <a:solidFill>
                <a:schemeClr val="bg1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9375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523</Words>
  <Application>Microsoft Office PowerPoint</Application>
  <PresentationFormat>Широкоэкранный</PresentationFormat>
  <Paragraphs>95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ubuntu</vt:lpstr>
      <vt:lpstr>Тема Office</vt:lpstr>
      <vt:lpstr>Подобрать ПК по следующей классификации: компьютер для дизайнера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Подобрать ПК по следующей классификации: компьютер для дизайнера. </dc:title>
  <dc:creator>YanLax</dc:creator>
  <cp:lastModifiedBy>YanLax</cp:lastModifiedBy>
  <cp:revision>38</cp:revision>
  <dcterms:created xsi:type="dcterms:W3CDTF">2022-06-13T10:48:25Z</dcterms:created>
  <dcterms:modified xsi:type="dcterms:W3CDTF">2022-06-13T13:19:03Z</dcterms:modified>
</cp:coreProperties>
</file>